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1.xml><?xml version="1.0" encoding="utf-8"?>
<a:tblStyleLst xmlns:a="http://schemas.openxmlformats.org/drawingml/2006/main" xmlns:r="http://schemas.openxmlformats.org/officeDocument/2006/relationships" def="{90651C3A-4460-11DB-9652-00E08161165F}">
  <a:tblStyle styleId="{2547B0EC-3E0C-46B8-9A0A-1092F8EE7FF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tableStyles" Target="tableStyles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3f9fac1c2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73f9fac1c2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0df82857a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70df82857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39bc48ba7_1_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839bc48ba7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81122ade8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g81122ade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0df82857a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70df82857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3ca913180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g73ca913180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3ca913170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g73ca91317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73ca913170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g73ca91317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839bc48ba7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g839bc48ba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839bd5c498_1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839bd5c498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5bfede505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g65bfede505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39bc48ba7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839bc48ba7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5ccd2c58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65ccd2c58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839bc48ba7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839bc48ba7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5ccd2c58b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65ccd2c58b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2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77;p3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3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2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" name="Google Shape;20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" name="Google Shape;27;p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8" name="Google Shape;28;p2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2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1" name="Google Shape;31;p2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" name="Google Shape;33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2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2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2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" name="Google Shape;42;p2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45;p2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" name="Google Shape;46;p2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" name="Google Shape;49;p2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2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p2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2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2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2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" name="Google Shape;63;p2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2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66;p2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2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2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Rural Food Processing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"/>
          <p:cNvSpPr txBox="1"/>
          <p:nvPr>
            <p:ph idx="1" type="subTitle"/>
          </p:nvPr>
        </p:nvSpPr>
        <p:spPr>
          <a:xfrm>
            <a:off x="689675" y="3216399"/>
            <a:ext cx="7688100" cy="9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 sz="1100"/>
              <a:t>ME 486C - Team Cocoyam</a:t>
            </a:r>
            <a:endParaRPr b="1" sz="11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100"/>
              <a:t>Samantha Morrison - Project Manager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100"/>
              <a:t>Nygel des Vignes - Financial Manager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100"/>
              <a:t>Musab Al-Balool -  Manufacturing Engineer 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100"/>
              <a:t>Humoud Alanjari - Logistics Manager  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100"/>
              <a:t> </a:t>
            </a:r>
            <a:endParaRPr sz="1100"/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28795" y="3900473"/>
            <a:ext cx="1713900" cy="107165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7201175" y="355855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Sponsored By: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3f9fac1c2_2_0"/>
          <p:cNvSpPr txBox="1"/>
          <p:nvPr>
            <p:ph type="title"/>
          </p:nvPr>
        </p:nvSpPr>
        <p:spPr>
          <a:xfrm>
            <a:off x="677200" y="63900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System CAD</a:t>
            </a:r>
            <a:endParaRPr/>
          </a:p>
        </p:txBody>
      </p:sp>
      <p:sp>
        <p:nvSpPr>
          <p:cNvPr id="200" name="Google Shape;200;g73f9fac1c2_2_0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10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" name="Google Shape;201;g73f9fac1c2_2_0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2" name="Google Shape;202;g73f9fac1c2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73f9fac1c2_2_0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4" name="Google Shape;204;g73f9fac1c2_2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3100" y="1607100"/>
            <a:ext cx="2020624" cy="239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73f9fac1c2_2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4275" y="1837178"/>
            <a:ext cx="3668827" cy="1933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73f9fac1c2_2_0"/>
          <p:cNvSpPr txBox="1"/>
          <p:nvPr/>
        </p:nvSpPr>
        <p:spPr>
          <a:xfrm>
            <a:off x="5950875" y="1561075"/>
            <a:ext cx="2945700" cy="24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How System Functions: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○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User uses dispenser subsystem to dispense desired amount onto prepared cocoyam leaf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○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User uses roller subsystem to roll prepared leaf into dish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○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Repeat until desired amount of rolls have been accomplished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7" name="Google Shape;207;g73f9fac1c2_2_0"/>
          <p:cNvSpPr txBox="1"/>
          <p:nvPr/>
        </p:nvSpPr>
        <p:spPr>
          <a:xfrm>
            <a:off x="422354" y="4140175"/>
            <a:ext cx="39438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6:</a:t>
            </a:r>
            <a:r>
              <a:rPr b="0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Entire system (roller and mock-up of COTS dispenser)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0df82857a_0_19"/>
          <p:cNvSpPr txBox="1"/>
          <p:nvPr>
            <p:ph type="title"/>
          </p:nvPr>
        </p:nvSpPr>
        <p:spPr>
          <a:xfrm>
            <a:off x="670525" y="1284925"/>
            <a:ext cx="841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Manufacturing Final Product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70df82857a_0_19"/>
          <p:cNvSpPr txBox="1"/>
          <p:nvPr>
            <p:ph idx="1" type="body"/>
          </p:nvPr>
        </p:nvSpPr>
        <p:spPr>
          <a:xfrm>
            <a:off x="809925" y="1866700"/>
            <a:ext cx="43101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final product was constructed from plywood and 3D printed parts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handle was 3D printed to ease the manufacturing process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After all the pieces are cut out they are then fastened together with staples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Using a jigsaw the slots in the rails can be perfectly cut out for smooth rolling</a:t>
            </a:r>
            <a:endParaRPr/>
          </a:p>
        </p:txBody>
      </p:sp>
      <p:pic>
        <p:nvPicPr>
          <p:cNvPr id="214" name="Google Shape;214;g70df82857a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70df82857a_0_19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6" name="Google Shape;216;g70df82857a_0_19"/>
          <p:cNvSpPr txBox="1"/>
          <p:nvPr/>
        </p:nvSpPr>
        <p:spPr>
          <a:xfrm>
            <a:off x="5891938" y="4066500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7:</a:t>
            </a:r>
            <a:r>
              <a:rPr b="0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Pieces of wood prototype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" name="Google Shape;217;g70df82857a_0_19"/>
          <p:cNvSpPr txBox="1"/>
          <p:nvPr/>
        </p:nvSpPr>
        <p:spPr>
          <a:xfrm>
            <a:off x="7253075" y="4774775"/>
            <a:ext cx="18321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 Vignes 11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8" name="Google Shape;218;g70df82857a_0_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97098" y="1659075"/>
            <a:ext cx="1832001" cy="226110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70df82857a_0_19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"/>
          <p:cNvSpPr txBox="1"/>
          <p:nvPr>
            <p:ph type="title"/>
          </p:nvPr>
        </p:nvSpPr>
        <p:spPr>
          <a:xfrm>
            <a:off x="670525" y="1284925"/>
            <a:ext cx="841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Manufacturing Final Product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"/>
          <p:cNvSpPr txBox="1"/>
          <p:nvPr>
            <p:ph idx="1" type="body"/>
          </p:nvPr>
        </p:nvSpPr>
        <p:spPr>
          <a:xfrm>
            <a:off x="809925" y="1866700"/>
            <a:ext cx="43101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Once assembled a washable silicon sheet is clamped into place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silicon sheet function as a belt to roll the cocoyam leaves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 seal the wood parts palm oil is used to coat the entire system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Palm oil helps protect the wood and helps the silicon sheet to grip the base for better rolling</a:t>
            </a:r>
            <a:endParaRPr/>
          </a:p>
        </p:txBody>
      </p:sp>
      <p:pic>
        <p:nvPicPr>
          <p:cNvPr id="321" name="Google Shape;32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1"/>
          <p:cNvSpPr txBox="1"/>
          <p:nvPr/>
        </p:nvSpPr>
        <p:spPr>
          <a:xfrm>
            <a:off x="6274588" y="4334300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8:</a:t>
            </a:r>
            <a:r>
              <a:rPr b="0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Final Wood Design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p1"/>
          <p:cNvSpPr txBox="1"/>
          <p:nvPr/>
        </p:nvSpPr>
        <p:spPr>
          <a:xfrm>
            <a:off x="6858000" y="4774775"/>
            <a:ext cx="22272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 Vignes 12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5" name="Google Shape;32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6048325" y="1585599"/>
            <a:ext cx="2948499" cy="2347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81122ade8a_0_0"/>
          <p:cNvSpPr txBox="1"/>
          <p:nvPr>
            <p:ph type="title"/>
          </p:nvPr>
        </p:nvSpPr>
        <p:spPr>
          <a:xfrm>
            <a:off x="729450" y="1304225"/>
            <a:ext cx="8267066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Manufacturing - COTS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81122ade8a_0_0"/>
          <p:cNvSpPr txBox="1"/>
          <p:nvPr>
            <p:ph idx="1" type="body"/>
          </p:nvPr>
        </p:nvSpPr>
        <p:spPr>
          <a:xfrm>
            <a:off x="4108175" y="2078875"/>
            <a:ext cx="43101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With the viscosity of cocoyam paste being so high it does not flow easily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 allow for easy dispensing a caulking gun was purchased to give the user more control and mechanical advantage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Reusable tubes along with a cheap caulking were purchased along with a more expensive one piece caulking gun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Both work flawlessly but one is more affordable</a:t>
            </a:r>
            <a:endParaRPr/>
          </a:p>
        </p:txBody>
      </p:sp>
      <p:pic>
        <p:nvPicPr>
          <p:cNvPr id="238" name="Google Shape;238;g81122ade8a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81122ade8a_0_0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0" name="Google Shape;240;g81122ade8a_0_0"/>
          <p:cNvSpPr txBox="1"/>
          <p:nvPr/>
        </p:nvSpPr>
        <p:spPr>
          <a:xfrm>
            <a:off x="411863" y="4123150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9:</a:t>
            </a:r>
            <a:r>
              <a:rPr b="0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Final Dispenser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1" name="Google Shape;241;g81122ade8a_0_0"/>
          <p:cNvSpPr txBox="1"/>
          <p:nvPr/>
        </p:nvSpPr>
        <p:spPr>
          <a:xfrm>
            <a:off x="7698400" y="4774775"/>
            <a:ext cx="13866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 Vignes 13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2" name="Google Shape;242;g81122ade8a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875" y="2078875"/>
            <a:ext cx="3803375" cy="187217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81122ade8a_0_0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0df82857a_0_24"/>
          <p:cNvSpPr txBox="1"/>
          <p:nvPr>
            <p:ph type="title"/>
          </p:nvPr>
        </p:nvSpPr>
        <p:spPr>
          <a:xfrm>
            <a:off x="660725" y="653988"/>
            <a:ext cx="89451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Budget/Purchasing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70df82857a_0_24"/>
          <p:cNvSpPr txBox="1"/>
          <p:nvPr>
            <p:ph idx="1" type="body"/>
          </p:nvPr>
        </p:nvSpPr>
        <p:spPr>
          <a:xfrm>
            <a:off x="4685775" y="1634673"/>
            <a:ext cx="4121400" cy="28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Total budget of $1500 from Gore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Currently have $1040.47 remaining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Prototyping has been main expense at $313.99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plexiglass prototype was the most expensive prototype to build since the team had to order a larger amount of plexiglass for a previous dispenser idea along with the base’s materials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Viscosity testing cost $145.54 but allowed the team to gain valuable knowledge</a:t>
            </a:r>
            <a:endParaRPr/>
          </a:p>
        </p:txBody>
      </p:sp>
      <p:pic>
        <p:nvPicPr>
          <p:cNvPr id="250" name="Google Shape;250;g70df82857a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70df82857a_0_24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2" name="Google Shape;252;g70df82857a_0_24"/>
          <p:cNvSpPr txBox="1"/>
          <p:nvPr/>
        </p:nvSpPr>
        <p:spPr>
          <a:xfrm>
            <a:off x="759625" y="1286013"/>
            <a:ext cx="30000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Table 1:</a:t>
            </a:r>
            <a:r>
              <a:rPr b="0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Budget Breakdown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3" name="Google Shape;253;g70df82857a_0_24"/>
          <p:cNvSpPr txBox="1"/>
          <p:nvPr/>
        </p:nvSpPr>
        <p:spPr>
          <a:xfrm>
            <a:off x="7828575" y="4774775"/>
            <a:ext cx="12564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 Vignes 1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54" name="Google Shape;254;g70df82857a_0_24"/>
          <p:cNvGraphicFramePr/>
          <p:nvPr/>
        </p:nvGraphicFramePr>
        <p:xfrm>
          <a:off x="759625" y="1634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{FE123E3E-03AD-4477-A41F-9EFF6C1A3CE7}</a:tableStyleId>
              </a:tblPr>
              <a:tblGrid>
                <a:gridCol w="1738375"/>
                <a:gridCol w="1023125"/>
              </a:tblGrid>
              <a:tr h="395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 Fidelity Prototype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$41.63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4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Plexiglass Prototype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$ 85.73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4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Wood Prototypes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$ 52.37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4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New Dispenser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$ 39.20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4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Miscellaneous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$95.06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4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Testing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$145.54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4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$459.53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4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Budget Remaining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$1,040.47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55" name="Google Shape;255;g70df82857a_0_24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73ca913180_7_0"/>
          <p:cNvSpPr txBox="1"/>
          <p:nvPr>
            <p:ph type="title"/>
          </p:nvPr>
        </p:nvSpPr>
        <p:spPr>
          <a:xfrm>
            <a:off x="727650" y="6207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Bill Of Materials</a:t>
            </a:r>
            <a:endParaRPr/>
          </a:p>
        </p:txBody>
      </p:sp>
      <p:sp>
        <p:nvSpPr>
          <p:cNvPr id="261" name="Google Shape;261;g73ca913180_7_0"/>
          <p:cNvSpPr txBox="1"/>
          <p:nvPr>
            <p:ph idx="1" type="body"/>
          </p:nvPr>
        </p:nvSpPr>
        <p:spPr>
          <a:xfrm>
            <a:off x="5080650" y="2110488"/>
            <a:ext cx="369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final prototype fell beneath the $45 dollar maximum set by the client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With the more expensive caulking gun being used the device would $42.94 to produce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With the least expensive caulking gun and reusable tubes it would cost $33.74 to produce</a:t>
            </a:r>
            <a:endParaRPr/>
          </a:p>
        </p:txBody>
      </p:sp>
      <p:pic>
        <p:nvPicPr>
          <p:cNvPr id="262" name="Google Shape;262;g73ca913180_7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25" y="1935100"/>
            <a:ext cx="4759800" cy="2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73ca913180_7_0"/>
          <p:cNvSpPr txBox="1"/>
          <p:nvPr/>
        </p:nvSpPr>
        <p:spPr>
          <a:xfrm>
            <a:off x="105325" y="1437000"/>
            <a:ext cx="16200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Table </a:t>
            </a:r>
            <a:r>
              <a:rPr b="1"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b="0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Bill of Materials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73ca913180_7_0"/>
          <p:cNvSpPr txBox="1"/>
          <p:nvPr/>
        </p:nvSpPr>
        <p:spPr>
          <a:xfrm>
            <a:off x="7841900" y="4753225"/>
            <a:ext cx="12372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Alanjari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1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5" name="Google Shape;265;g73ca913180_7_0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6" name="Google Shape;266;g73ca913180_7_0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3ca913170_0_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Tests Completed</a:t>
            </a:r>
            <a:endParaRPr/>
          </a:p>
        </p:txBody>
      </p:sp>
      <p:sp>
        <p:nvSpPr>
          <p:cNvPr id="272" name="Google Shape;272;g73ca913170_0_4"/>
          <p:cNvSpPr txBox="1"/>
          <p:nvPr>
            <p:ph idx="1" type="body"/>
          </p:nvPr>
        </p:nvSpPr>
        <p:spPr>
          <a:xfrm>
            <a:off x="729450" y="1948563"/>
            <a:ext cx="7688700" cy="27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Drop test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Dropped the wood prototype from 4ft ledge  causing it to fail when the staples pulled out of the rail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Software Analysis 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/>
              <a:t>-Analyzed the weight, durability, strength, Bolts factor of safety using, SolidWorks properties tab and FEA simulation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Roll production time (only with plexiglass prototype)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The team was able to produce cocoyam rolls with the plexiglass model. The device passed this test and was well below the one roll per 20 second time limit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Dimension Test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 Base footprint area [m</a:t>
            </a:r>
            <a:r>
              <a:rPr baseline="30000" lang="en"/>
              <a:t>2</a:t>
            </a:r>
            <a:r>
              <a:rPr lang="en"/>
              <a:t>] &lt; 0.625m</a:t>
            </a:r>
            <a:r>
              <a:rPr baseline="30000" lang="en"/>
              <a:t>2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273" name="Google Shape;273;g73ca913170_0_4"/>
          <p:cNvSpPr txBox="1"/>
          <p:nvPr/>
        </p:nvSpPr>
        <p:spPr>
          <a:xfrm>
            <a:off x="7756575" y="4831200"/>
            <a:ext cx="12564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Alanjari 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4" name="Google Shape;274;g73ca913170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73ca913170_0_4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6" name="Google Shape;276;g73ca913170_0_4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73ca913170_0_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/>
              <a:t>Tests Uncompleted</a:t>
            </a:r>
            <a:endParaRPr/>
          </a:p>
        </p:txBody>
      </p:sp>
      <p:sp>
        <p:nvSpPr>
          <p:cNvPr id="282" name="Google Shape;282;g73ca913170_0_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Due to the unforeseen circumstances of the semester, some tests were unable to be completed because of a lack of access to supplies and inability to meet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Some tests anticipated to be completed includes: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Roll production time (Wood Prototype)</a:t>
            </a:r>
            <a:endParaRPr/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Ensure roll time achieved with plexiglass prototype is consistent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Smooth edge test</a:t>
            </a:r>
            <a:endParaRPr/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Check for sharp edges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Stability test</a:t>
            </a:r>
            <a:endParaRPr/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Test impact of measured forces on design</a:t>
            </a:r>
            <a:endParaRPr/>
          </a:p>
        </p:txBody>
      </p:sp>
      <p:sp>
        <p:nvSpPr>
          <p:cNvPr id="283" name="Google Shape;283;g73ca913170_0_9"/>
          <p:cNvSpPr txBox="1"/>
          <p:nvPr/>
        </p:nvSpPr>
        <p:spPr>
          <a:xfrm>
            <a:off x="7841900" y="4753225"/>
            <a:ext cx="12372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Alanjari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1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4" name="Google Shape;284;g73ca913170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73ca913170_0_9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6" name="Google Shape;286;g73ca913170_0_9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839bc48ba7_1_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Future Work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839bc48ba7_1_0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Alanjari 1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8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g839bc48ba7_1_0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4" name="Google Shape;294;g839bc48ba7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839bc48ba7_1_0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6" name="Google Shape;296;g839bc48ba7_1_0"/>
          <p:cNvSpPr txBox="1"/>
          <p:nvPr>
            <p:ph idx="1" type="body"/>
          </p:nvPr>
        </p:nvSpPr>
        <p:spPr>
          <a:xfrm>
            <a:off x="729450" y="2078875"/>
            <a:ext cx="3842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Deliver to client </a:t>
            </a:r>
            <a:endParaRPr sz="1400"/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Operation/ Assembly Manual</a:t>
            </a:r>
            <a:endParaRPr sz="1200"/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CAD Package </a:t>
            </a:r>
            <a:endParaRPr sz="1200"/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Send Final Product to client</a:t>
            </a:r>
            <a:endParaRPr sz="14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Final Report</a:t>
            </a:r>
            <a:endParaRPr sz="1400"/>
          </a:p>
        </p:txBody>
      </p:sp>
      <p:sp>
        <p:nvSpPr>
          <p:cNvPr id="297" name="Google Shape;297;g839bc48ba7_1_0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9"/>
          <p:cNvSpPr txBox="1"/>
          <p:nvPr>
            <p:ph type="ctrTitle"/>
          </p:nvPr>
        </p:nvSpPr>
        <p:spPr>
          <a:xfrm>
            <a:off x="2650650" y="1862100"/>
            <a:ext cx="3842700" cy="9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Thank You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Any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Questions?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9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4" name="Google Shape;30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9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6" name="Google Shape;306;p19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>
            <p:ph idx="1" type="body"/>
          </p:nvPr>
        </p:nvSpPr>
        <p:spPr>
          <a:xfrm>
            <a:off x="729450" y="2078875"/>
            <a:ext cx="7688700" cy="24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Project Description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Project Deliverables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Requirements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Design Description and CAD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Manufacturing - Final product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Testing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Budget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Bill of Materials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Future Work and Recommendations</a:t>
            </a:r>
            <a:endParaRPr/>
          </a:p>
        </p:txBody>
      </p:sp>
      <p:sp>
        <p:nvSpPr>
          <p:cNvPr id="96" name="Google Shape;96;p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Outline of Presentation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Al-Balool 2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"/>
          <p:cNvSpPr txBox="1"/>
          <p:nvPr>
            <p:ph type="title"/>
          </p:nvPr>
        </p:nvSpPr>
        <p:spPr>
          <a:xfrm>
            <a:off x="727650" y="60817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Citations	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0"/>
          <p:cNvSpPr txBox="1"/>
          <p:nvPr>
            <p:ph idx="1" type="body"/>
          </p:nvPr>
        </p:nvSpPr>
        <p:spPr>
          <a:xfrm>
            <a:off x="727650" y="1334375"/>
            <a:ext cx="7688700" cy="3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sz="900"/>
              <a:t>[1] </a:t>
            </a:r>
            <a:r>
              <a:rPr lang="en" sz="900">
                <a:solidFill>
                  <a:srgbClr val="333333"/>
                </a:solidFill>
              </a:rPr>
              <a:t>Evan Williamson, “Coco-YUM! - The manual cocoyam processor,” </a:t>
            </a:r>
            <a:r>
              <a:rPr i="1" lang="en" sz="900">
                <a:solidFill>
                  <a:srgbClr val="333333"/>
                </a:solidFill>
              </a:rPr>
              <a:t>YouTube</a:t>
            </a:r>
            <a:r>
              <a:rPr lang="en" sz="900">
                <a:solidFill>
                  <a:srgbClr val="333333"/>
                </a:solidFill>
              </a:rPr>
              <a:t>, 23-Jul-2019. [Online]. Available: https://www.youtube.com/watch?v=siXvcSSyxC4#action=share. [Accessed: 15-Sep-2019].</a:t>
            </a:r>
            <a:endParaRPr sz="9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</a:pPr>
            <a:r>
              <a:rPr lang="en" sz="900">
                <a:solidFill>
                  <a:srgbClr val="333333"/>
                </a:solidFill>
              </a:rPr>
              <a:t>[2] Admin, “Health Benefits and Nutrition of Taro Root,” </a:t>
            </a:r>
            <a:r>
              <a:rPr i="1" lang="en" sz="900">
                <a:solidFill>
                  <a:srgbClr val="333333"/>
                </a:solidFill>
              </a:rPr>
              <a:t>TAROTO TAIWANESE HEALTHY DESSERT</a:t>
            </a:r>
            <a:r>
              <a:rPr lang="en" sz="900">
                <a:solidFill>
                  <a:srgbClr val="333333"/>
                </a:solidFill>
              </a:rPr>
              <a:t>. [Online]. Available: https://tarotodessert.com/en/2017/health-benefits-and-nutrition-of-taro-root/. [Accessed: 17-Sep-2019].</a:t>
            </a:r>
            <a:endParaRPr sz="9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9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313" name="Google Shape;313;p20"/>
          <p:cNvSpPr txBox="1"/>
          <p:nvPr/>
        </p:nvSpPr>
        <p:spPr>
          <a:xfrm>
            <a:off x="7756575" y="4727575"/>
            <a:ext cx="11034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20</a:t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4" name="Google Shape;31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0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6" name="Google Shape;316;p20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Project Description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/>
          <p:nvPr>
            <p:ph idx="1" type="body"/>
          </p:nvPr>
        </p:nvSpPr>
        <p:spPr>
          <a:xfrm>
            <a:off x="729450" y="1945150"/>
            <a:ext cx="5607300" cy="24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Improve upon current hand rolling technique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Help West and Central African Communities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Cocoyam dispenser and roller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Continuation of Georgia Tech’s grinder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 a design package that can be transferred and replicated easily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Client- Isaac Zama - Humanitarian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Mentor - Chuck Vallance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Sponsor - W.L. Gore 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07" name="Google Shape;10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9993" y="674088"/>
            <a:ext cx="2093462" cy="1436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 txBox="1"/>
          <p:nvPr/>
        </p:nvSpPr>
        <p:spPr>
          <a:xfrm>
            <a:off x="6650250" y="2111075"/>
            <a:ext cx="21816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1:</a:t>
            </a:r>
            <a:r>
              <a:rPr b="0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Manual grinder by Georgia Tech [1] 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0025" y="2620900"/>
            <a:ext cx="2093450" cy="170843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/>
        </p:nvSpPr>
        <p:spPr>
          <a:xfrm>
            <a:off x="6760025" y="4329325"/>
            <a:ext cx="20934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2: </a:t>
            </a:r>
            <a:r>
              <a:rPr b="0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Raw Cocoyam [2]</a:t>
            </a:r>
            <a:endParaRPr b="1" i="0" sz="1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Al-Balool 3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839bd5c498_1_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Project Deliverables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839bd5c498_1_5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" name="Google Shape;122;g839bd5c498_1_5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3" name="Google Shape;123;g839bd5c498_1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839bd5c498_1_5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5" name="Google Shape;125;g839bd5c498_1_5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Al-Balool 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6" name="Google Shape;126;g839bd5c498_1_5"/>
          <p:cNvSpPr txBox="1"/>
          <p:nvPr>
            <p:ph idx="1" type="body"/>
          </p:nvPr>
        </p:nvSpPr>
        <p:spPr>
          <a:xfrm>
            <a:off x="620175" y="1853850"/>
            <a:ext cx="5607300" cy="28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Simple design that is easily manufacturable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Wooden roller final product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Uses material readily available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Efficient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Needs to provide improvement in order to be adopted by locals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 Intuitive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Has to be simple enough for all ages to use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Clear Instructions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Operations and Assembly Manual will assist by providing easy-to-follow instructions and operation recommendations for best results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Prepared video of the team’s manufacturing of the design will also aid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5bfede505_1_35"/>
          <p:cNvSpPr txBox="1"/>
          <p:nvPr>
            <p:ph type="title"/>
          </p:nvPr>
        </p:nvSpPr>
        <p:spPr>
          <a:xfrm>
            <a:off x="729450" y="13186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Requirements</a:t>
            </a:r>
            <a:endParaRPr/>
          </a:p>
        </p:txBody>
      </p:sp>
      <p:sp>
        <p:nvSpPr>
          <p:cNvPr id="132" name="Google Shape;132;g65bfede505_1_35"/>
          <p:cNvSpPr txBox="1"/>
          <p:nvPr/>
        </p:nvSpPr>
        <p:spPr>
          <a:xfrm>
            <a:off x="7828575" y="4774775"/>
            <a:ext cx="12564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Al-Balool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5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3" name="Google Shape;133;g65bfede505_1_35"/>
          <p:cNvSpPr txBox="1"/>
          <p:nvPr>
            <p:ph idx="1" type="body"/>
          </p:nvPr>
        </p:nvSpPr>
        <p:spPr>
          <a:xfrm>
            <a:off x="573300" y="1960150"/>
            <a:ext cx="4717200" cy="30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/>
              <a:t>Engineering Requirements</a:t>
            </a:r>
            <a:endParaRPr b="1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Low cost &lt; $45 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Minimize the time to produce one roll &lt; 20 seconds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Light weight [kg] &lt; 10kg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Base footprint area [m</a:t>
            </a:r>
            <a:r>
              <a:rPr baseline="30000" lang="en"/>
              <a:t>2</a:t>
            </a:r>
            <a:r>
              <a:rPr lang="en"/>
              <a:t>] &lt; 0.625m</a:t>
            </a:r>
            <a:r>
              <a:rPr baseline="30000" lang="en"/>
              <a:t>2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Smooth edges [mm] radius &lt; 5mm</a:t>
            </a:r>
            <a:endParaRPr strike="sngStrike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Low center of gravity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Factor of safety &gt;3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134" name="Google Shape;134;g65bfede505_1_35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5" name="Google Shape;135;g65bfede505_1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65bfede505_1_35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" name="Google Shape;137;g65bfede505_1_35"/>
          <p:cNvSpPr txBox="1"/>
          <p:nvPr>
            <p:ph idx="1" type="body"/>
          </p:nvPr>
        </p:nvSpPr>
        <p:spPr>
          <a:xfrm>
            <a:off x="4794150" y="1925875"/>
            <a:ext cx="4717200" cy="30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b="1" lang="en"/>
              <a:t>Customer</a:t>
            </a:r>
            <a:r>
              <a:rPr b="1" lang="en"/>
              <a:t> Requirements</a:t>
            </a:r>
            <a:endParaRPr b="1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Reliable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Durable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Lightweight 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Safe to use 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Simple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Low cost 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Easy to use by anyone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Mobile 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Faster than hand rolling 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39bc48ba7_1_64"/>
          <p:cNvSpPr txBox="1"/>
          <p:nvPr>
            <p:ph type="title"/>
          </p:nvPr>
        </p:nvSpPr>
        <p:spPr>
          <a:xfrm>
            <a:off x="729450" y="13186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Requirements</a:t>
            </a:r>
            <a:endParaRPr/>
          </a:p>
        </p:txBody>
      </p:sp>
      <p:sp>
        <p:nvSpPr>
          <p:cNvPr id="143" name="Google Shape;143;g839bc48ba7_1_64"/>
          <p:cNvSpPr txBox="1"/>
          <p:nvPr/>
        </p:nvSpPr>
        <p:spPr>
          <a:xfrm>
            <a:off x="7828575" y="4774775"/>
            <a:ext cx="12564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Al-Balool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6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" name="Google Shape;144;g839bc48ba7_1_64"/>
          <p:cNvSpPr txBox="1"/>
          <p:nvPr/>
        </p:nvSpPr>
        <p:spPr>
          <a:xfrm>
            <a:off x="5290500" y="1960150"/>
            <a:ext cx="3375000" cy="17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             </a:t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baseline="30000" i="0" sz="14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baseline="3000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" name="Google Shape;145;g839bc48ba7_1_64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6" name="Google Shape;146;g839bc48ba7_1_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839bc48ba7_1_64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g839bc48ba7_1_64"/>
          <p:cNvSpPr txBox="1"/>
          <p:nvPr/>
        </p:nvSpPr>
        <p:spPr>
          <a:xfrm>
            <a:off x="729450" y="1991975"/>
            <a:ext cx="3644100" cy="18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Verify Requirements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Drop test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Software analysis - weight, durability, FEA, bolts factor of safety.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Roller production time with plexiglass prototype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Dimension test</a:t>
            </a:r>
            <a:endParaRPr/>
          </a:p>
        </p:txBody>
      </p:sp>
      <p:sp>
        <p:nvSpPr>
          <p:cNvPr id="149" name="Google Shape;149;g839bc48ba7_1_64"/>
          <p:cNvSpPr txBox="1"/>
          <p:nvPr/>
        </p:nvSpPr>
        <p:spPr>
          <a:xfrm>
            <a:off x="4694775" y="2049838"/>
            <a:ext cx="3375000" cy="16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Some </a:t>
            </a: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Values Achieved by Design</a:t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Mass of the system - 7.22kg</a:t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Base footprint area - 0.12m</a:t>
            </a:r>
            <a:r>
              <a:rPr b="0" baseline="3000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baseline="3000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Radius of edges - 1mm</a:t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Center of gravity 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as expected</a:t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Force to push handle - 2.44lbs</a:t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Final product cost $42.94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baseline="3000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baseline="3000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5ccd2c58b_0_2"/>
          <p:cNvSpPr txBox="1"/>
          <p:nvPr>
            <p:ph type="title"/>
          </p:nvPr>
        </p:nvSpPr>
        <p:spPr>
          <a:xfrm>
            <a:off x="677200" y="6542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Prototype 1 - Plexiglass and 3D Printed</a:t>
            </a:r>
            <a:endParaRPr/>
          </a:p>
        </p:txBody>
      </p:sp>
      <p:sp>
        <p:nvSpPr>
          <p:cNvPr id="155" name="Google Shape;155;g65ccd2c58b_0_2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7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" name="Google Shape;156;g65ccd2c58b_0_2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7" name="Google Shape;157;g65ccd2c58b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65ccd2c58b_0_2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9" name="Google Shape;159;g65ccd2c58b_0_2"/>
          <p:cNvSpPr txBox="1"/>
          <p:nvPr/>
        </p:nvSpPr>
        <p:spPr>
          <a:xfrm>
            <a:off x="4982775" y="1719425"/>
            <a:ext cx="3741900" cy="2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First high-fidelity prototype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Base of dispenser and roller made from plexiglass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Bolts secure brackets to base of roller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Dispenser design flawed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○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Would not flow through outlet as easily as expected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○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Prompted decision to redesign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0" name="Google Shape;160;g65ccd2c58b_0_2"/>
          <p:cNvPicPr preferRelativeResize="0"/>
          <p:nvPr/>
        </p:nvPicPr>
        <p:blipFill rotWithShape="1">
          <a:blip r:embed="rId4">
            <a:alphaModFix/>
          </a:blip>
          <a:srcRect b="0" l="0" r="4387" t="7968"/>
          <a:stretch/>
        </p:blipFill>
        <p:spPr>
          <a:xfrm>
            <a:off x="424225" y="1492925"/>
            <a:ext cx="4036697" cy="291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65ccd2c58b_0_2"/>
          <p:cNvSpPr txBox="1"/>
          <p:nvPr/>
        </p:nvSpPr>
        <p:spPr>
          <a:xfrm>
            <a:off x="424229" y="4435175"/>
            <a:ext cx="40368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3:</a:t>
            </a:r>
            <a:r>
              <a:rPr b="0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Plexiglass and 3D Filament Prototype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39bc48ba7_1_46"/>
          <p:cNvSpPr txBox="1"/>
          <p:nvPr>
            <p:ph type="title"/>
          </p:nvPr>
        </p:nvSpPr>
        <p:spPr>
          <a:xfrm>
            <a:off x="677200" y="6542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Prototype 2 - Wood &amp; 3D Printed</a:t>
            </a:r>
            <a:endParaRPr/>
          </a:p>
        </p:txBody>
      </p:sp>
      <p:sp>
        <p:nvSpPr>
          <p:cNvPr id="167" name="Google Shape;167;g839bc48ba7_1_46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8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" name="Google Shape;168;g839bc48ba7_1_46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9" name="Google Shape;169;g839bc48ba7_1_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839bc48ba7_1_46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" name="Google Shape;171;g839bc48ba7_1_46"/>
          <p:cNvSpPr txBox="1"/>
          <p:nvPr/>
        </p:nvSpPr>
        <p:spPr>
          <a:xfrm>
            <a:off x="4572000" y="1622388"/>
            <a:ext cx="3741900" cy="25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Re-manufacturing prototype design to work with client’s desired material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○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Only base and brackets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○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Handle remains 3D printed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Side rails  and fasteners were main change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Main concerns moving to final design: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○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Slotted holes in brackets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■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Needed to be smoother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○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Use of silicone sheet with new base material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" name="Google Shape;172;g839bc48ba7_1_46"/>
          <p:cNvSpPr txBox="1"/>
          <p:nvPr/>
        </p:nvSpPr>
        <p:spPr>
          <a:xfrm>
            <a:off x="498372" y="4352925"/>
            <a:ext cx="23472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4:</a:t>
            </a:r>
            <a:r>
              <a:rPr b="0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First Wood Prototype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3" name="Google Shape;173;g839bc48ba7_1_46"/>
          <p:cNvPicPr preferRelativeResize="0"/>
          <p:nvPr/>
        </p:nvPicPr>
        <p:blipFill rotWithShape="1">
          <a:blip r:embed="rId4">
            <a:alphaModFix/>
          </a:blip>
          <a:srcRect b="0" l="9305" r="0" t="3063"/>
          <a:stretch/>
        </p:blipFill>
        <p:spPr>
          <a:xfrm>
            <a:off x="498375" y="1660838"/>
            <a:ext cx="3053700" cy="243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5ccd2c58b_0_79"/>
          <p:cNvSpPr txBox="1"/>
          <p:nvPr/>
        </p:nvSpPr>
        <p:spPr>
          <a:xfrm>
            <a:off x="7913275" y="4774775"/>
            <a:ext cx="1171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Morrison 9 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" name="Google Shape;179;g65ccd2c58b_0_79"/>
          <p:cNvSpPr txBox="1"/>
          <p:nvPr/>
        </p:nvSpPr>
        <p:spPr>
          <a:xfrm>
            <a:off x="5950875" y="4762700"/>
            <a:ext cx="1805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Rural Food Processing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0" name="Google Shape;180;g65ccd2c58b_0_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9098" y="21975"/>
            <a:ext cx="855978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65ccd2c58b_0_79"/>
          <p:cNvSpPr txBox="1"/>
          <p:nvPr/>
        </p:nvSpPr>
        <p:spPr>
          <a:xfrm>
            <a:off x="11425" y="55500"/>
            <a:ext cx="1713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 April 2020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2" name="Google Shape;182;g65ccd2c58b_0_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875" y="1445800"/>
            <a:ext cx="4968673" cy="261786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65ccd2c58b_0_79"/>
          <p:cNvSpPr txBox="1"/>
          <p:nvPr/>
        </p:nvSpPr>
        <p:spPr>
          <a:xfrm>
            <a:off x="3767549" y="3719920"/>
            <a:ext cx="350100" cy="2931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1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(1)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4" name="Google Shape;184;g65ccd2c58b_0_79"/>
          <p:cNvCxnSpPr/>
          <p:nvPr/>
        </p:nvCxnSpPr>
        <p:spPr>
          <a:xfrm rot="10800000">
            <a:off x="2501989" y="3265257"/>
            <a:ext cx="1269300" cy="5850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5" name="Google Shape;185;g65ccd2c58b_0_79"/>
          <p:cNvSpPr txBox="1"/>
          <p:nvPr/>
        </p:nvSpPr>
        <p:spPr>
          <a:xfrm>
            <a:off x="728848" y="3850257"/>
            <a:ext cx="350100" cy="2931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1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(2)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6" name="Google Shape;186;g65ccd2c58b_0_79"/>
          <p:cNvCxnSpPr/>
          <p:nvPr/>
        </p:nvCxnSpPr>
        <p:spPr>
          <a:xfrm flipH="1" rot="10800000">
            <a:off x="917252" y="3478844"/>
            <a:ext cx="547200" cy="2919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7" name="Google Shape;187;g65ccd2c58b_0_79"/>
          <p:cNvSpPr txBox="1"/>
          <p:nvPr/>
        </p:nvSpPr>
        <p:spPr>
          <a:xfrm>
            <a:off x="1531896" y="1720253"/>
            <a:ext cx="350100" cy="2931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1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(3)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8" name="Google Shape;188;g65ccd2c58b_0_79"/>
          <p:cNvCxnSpPr/>
          <p:nvPr/>
        </p:nvCxnSpPr>
        <p:spPr>
          <a:xfrm flipH="1" rot="10800000">
            <a:off x="1242869" y="1774239"/>
            <a:ext cx="1393800" cy="7059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9" name="Google Shape;189;g65ccd2c58b_0_79"/>
          <p:cNvSpPr txBox="1"/>
          <p:nvPr/>
        </p:nvSpPr>
        <p:spPr>
          <a:xfrm>
            <a:off x="4063898" y="3191925"/>
            <a:ext cx="350100" cy="2931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1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(5)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0" name="Google Shape;190;g65ccd2c58b_0_79"/>
          <p:cNvSpPr txBox="1"/>
          <p:nvPr/>
        </p:nvSpPr>
        <p:spPr>
          <a:xfrm>
            <a:off x="2804667" y="2395387"/>
            <a:ext cx="350100" cy="2931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1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(4)</a:t>
            </a:r>
            <a:endParaRPr b="1" i="0" sz="1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91" name="Google Shape;191;g65ccd2c58b_0_79"/>
          <p:cNvCxnSpPr/>
          <p:nvPr/>
        </p:nvCxnSpPr>
        <p:spPr>
          <a:xfrm flipH="1">
            <a:off x="3290465" y="2957852"/>
            <a:ext cx="886200" cy="473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92" name="Google Shape;192;g65ccd2c58b_0_79"/>
          <p:cNvSpPr txBox="1"/>
          <p:nvPr/>
        </p:nvSpPr>
        <p:spPr>
          <a:xfrm>
            <a:off x="5128550" y="1622350"/>
            <a:ext cx="3741900" cy="24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How Subsystem Functions: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○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Cocoyam and leaf placed (1)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○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User holds handle (2)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○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User pushes handle to end of rail (3)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○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Cocoyam is rolled  and deposited into crevice in base plate (4)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○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User pulls handle to start of rail (5)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○"/>
            </a:pPr>
            <a:r>
              <a:rPr b="0" i="0" lang="en" sz="1300" u="none" cap="none" strike="noStrik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User removes rolled Ekwang</a:t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3" name="Google Shape;193;g65ccd2c58b_0_79"/>
          <p:cNvSpPr txBox="1"/>
          <p:nvPr/>
        </p:nvSpPr>
        <p:spPr>
          <a:xfrm>
            <a:off x="728838" y="4349500"/>
            <a:ext cx="30000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Figure 5:</a:t>
            </a:r>
            <a:r>
              <a:rPr b="0" i="0" lang="en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Isometric view with numbered indicators 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" name="Google Shape;194;g65ccd2c58b_0_79"/>
          <p:cNvSpPr txBox="1"/>
          <p:nvPr>
            <p:ph type="title"/>
          </p:nvPr>
        </p:nvSpPr>
        <p:spPr>
          <a:xfrm>
            <a:off x="677200" y="654250"/>
            <a:ext cx="7688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 Description - Roller CAD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